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64" r:id="rId3"/>
    <p:sldId id="267" r:id="rId4"/>
    <p:sldId id="268" r:id="rId5"/>
    <p:sldId id="270" r:id="rId6"/>
    <p:sldId id="272" r:id="rId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782" autoAdjust="0"/>
  </p:normalViewPr>
  <p:slideViewPr>
    <p:cSldViewPr snapToGrid="0">
      <p:cViewPr varScale="1">
        <p:scale>
          <a:sx n="65" d="100"/>
          <a:sy n="65" d="100"/>
        </p:scale>
        <p:origin x="127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FEDC8-5B2F-49F5-98D2-5EED0B4DD835}" type="doc">
      <dgm:prSet loTypeId="urn:microsoft.com/office/officeart/2009/3/layout/StepUpProcess" loCatId="process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da-DK"/>
        </a:p>
      </dgm:t>
    </dgm:pt>
    <dgm:pt modelId="{DB9C1A20-4152-4BA8-97D4-B45B86321061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September 2022</a:t>
          </a:r>
        </a:p>
      </dgm:t>
    </dgm:pt>
    <dgm:pt modelId="{54E043AD-AEAA-4E98-8FB2-03BBE2D48DAE}" type="parTrans" cxnId="{9273E56F-C90D-4C56-8AC8-76828262568A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A41E95E2-4A64-43BF-8DF5-C8392F64AD9B}" type="sibTrans" cxnId="{9273E56F-C90D-4C56-8AC8-76828262568A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90D17F77-B341-41A4-AC41-84F1C5759CD9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Oktober 2022</a:t>
          </a:r>
        </a:p>
      </dgm:t>
    </dgm:pt>
    <dgm:pt modelId="{FB40D956-0F3B-42A7-AD93-4EE11E041C3C}" type="parTrans" cxnId="{0CB06F23-5517-47D9-A268-F12E0FAFCD7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0E0298C7-8075-438C-B68C-0B4540F50BB5}" type="sibTrans" cxnId="{0CB06F23-5517-47D9-A268-F12E0FAFCD7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3790DE64-EC16-4757-ADB3-042C5EF15FBB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November 2022</a:t>
          </a:r>
        </a:p>
      </dgm:t>
    </dgm:pt>
    <dgm:pt modelId="{F524986F-1DB3-4B43-A20C-F0DB89E70E92}" type="parTrans" cxnId="{982FB4D8-964E-4EE9-8BDA-D4BF644E601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6788DF34-784A-49D7-A515-2F4F37977930}" type="sibTrans" cxnId="{982FB4D8-964E-4EE9-8BDA-D4BF644E601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986C5110-559A-416D-937D-A78FFC74C55B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December 2022</a:t>
          </a:r>
        </a:p>
      </dgm:t>
    </dgm:pt>
    <dgm:pt modelId="{CCC851CC-8913-4042-93B0-BD515084EB36}" type="parTrans" cxnId="{A39FF3C3-7AD3-4377-8D1F-FD02A86EBDA9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FD994E58-56B1-447D-9684-06FAA7829302}" type="sibTrans" cxnId="{A39FF3C3-7AD3-4377-8D1F-FD02A86EBDA9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034A30DB-2BAD-4899-BA27-53547D627885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 Udfordringer med renoveringen i Nord </a:t>
          </a:r>
        </a:p>
      </dgm:t>
    </dgm:pt>
    <dgm:pt modelId="{C097060C-8FC3-4257-AF48-41C92FBF39E6}" type="parTrans" cxnId="{30F7D5AD-D996-4AF0-A1E5-B4F71DF0DE86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FA0EF8EA-8721-4AFA-92EC-264B7394BFEF}" type="sibTrans" cxnId="{30F7D5AD-D996-4AF0-A1E5-B4F71DF0DE86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F8DCFB0-08C7-4F10-82F6-3ABFA7E7E591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Syn af sidste boilerrum i syd</a:t>
          </a:r>
        </a:p>
      </dgm:t>
    </dgm:pt>
    <dgm:pt modelId="{C0C0AC0E-8774-45D7-B4E2-2E265E1D17A2}" type="parTrans" cxnId="{FC7D3287-E866-4A44-9CCF-2EF9F449A785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3096E21-A04A-49D6-8553-ABC98836D696}" type="sibTrans" cxnId="{FC7D3287-E866-4A44-9CCF-2EF9F449A785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84703F9-0C9B-4AF5-8BFF-66B455F566A1}">
      <dgm:prSet phldrT="[Tekst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lang="da-DK" dirty="0">
              <a:solidFill>
                <a:prstClr val="white"/>
              </a:solidFill>
              <a:latin typeface="+mn-lt"/>
              <a:ea typeface="+mn-ea"/>
              <a:cs typeface="+mn-cs"/>
            </a:rPr>
            <a:t>Brønde ventiler efterses og motioneres i alle områder</a:t>
          </a:r>
          <a:endParaRPr lang="da-DK" dirty="0">
            <a:solidFill>
              <a:schemeClr val="bg1"/>
            </a:solidFill>
          </a:endParaRPr>
        </a:p>
      </dgm:t>
    </dgm:pt>
    <dgm:pt modelId="{92586998-EF9C-462D-8FFB-F96017911C16}" type="parTrans" cxnId="{95CD52FA-1A2C-44D3-948D-3283D9A90B5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E74EAE43-5A08-4FA9-90A1-F5BDABBE40A4}" type="sibTrans" cxnId="{95CD52FA-1A2C-44D3-948D-3283D9A90B5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18F9CB8F-27B2-4223-B6E0-9307DBDEDF4F}">
      <dgm:prSet phldrT="[Tekst]" custT="1"/>
      <dgm:spPr/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>
              <a:solidFill>
                <a:schemeClr val="bg1"/>
              </a:solidFill>
            </a:rPr>
            <a:t>Januar 2023</a:t>
          </a:r>
        </a:p>
      </dgm:t>
    </dgm:pt>
    <dgm:pt modelId="{B0988BD5-5BCD-409A-82F0-A8695F64078A}" type="parTrans" cxnId="{EA531A6F-746E-46FB-B4FB-1EA1F02F33B2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EFE20323-D3E8-4A22-9797-498E8E2C73AB}" type="sibTrans" cxnId="{EA531A6F-746E-46FB-B4FB-1EA1F02F33B2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DAD7E11-6AFF-438B-8AE3-D0EDEEDC3AE3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Februar 2023</a:t>
          </a:r>
        </a:p>
      </dgm:t>
    </dgm:pt>
    <dgm:pt modelId="{109B271E-20D0-4B8D-BC88-B596C64AEFA1}" type="parTrans" cxnId="{414EEA44-5A76-4992-89BF-D40604E3976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DA67718C-AD4C-4455-9645-2EB1B19E2424}" type="sibTrans" cxnId="{414EEA44-5A76-4992-89BF-D40604E3976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2E5CE63C-1DE5-4659-80A0-158E2CB13962}">
      <dgm:prSet phldrT="[Tekst]"/>
      <dgm:spPr/>
      <dgm:t>
        <a:bodyPr/>
        <a:lstStyle/>
        <a:p>
          <a:endParaRPr lang="da-DK" dirty="0">
            <a:solidFill>
              <a:schemeClr val="bg1"/>
            </a:solidFill>
          </a:endParaRPr>
        </a:p>
      </dgm:t>
    </dgm:pt>
    <dgm:pt modelId="{78C4445E-64A8-41E5-ABCB-E5CF103EA68E}" type="parTrans" cxnId="{CFEB2A6A-74BF-49DE-B610-F5993CD3DC7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642972D-BF24-4AB6-9A38-C78BA7A26472}" type="sibTrans" cxnId="{CFEB2A6A-74BF-49DE-B610-F5993CD3DC7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26D97FE7-00B8-4923-9735-65A9EBD7D9B7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Lækage fra ikke synede installationer i Nord, Bymuren 32</a:t>
          </a:r>
        </a:p>
      </dgm:t>
    </dgm:pt>
    <dgm:pt modelId="{58AF6CCE-696B-4A04-9EE1-FDDEEE5F51B9}" type="parTrans" cxnId="{7EDB4657-6A05-476E-835B-EAFF8136416B}">
      <dgm:prSet/>
      <dgm:spPr/>
      <dgm:t>
        <a:bodyPr/>
        <a:lstStyle/>
        <a:p>
          <a:endParaRPr lang="da-DK"/>
        </a:p>
      </dgm:t>
    </dgm:pt>
    <dgm:pt modelId="{15AA69F1-B8B9-4B22-8706-34224E670812}" type="sibTrans" cxnId="{7EDB4657-6A05-476E-835B-EAFF8136416B}">
      <dgm:prSet/>
      <dgm:spPr/>
      <dgm:t>
        <a:bodyPr/>
        <a:lstStyle/>
        <a:p>
          <a:endParaRPr lang="da-DK"/>
        </a:p>
      </dgm:t>
    </dgm:pt>
    <dgm:pt modelId="{75445816-1940-4B65-A970-478F776D34A6}">
      <dgm:prSet phldrT="[Tekst]"/>
      <dgm:spPr/>
      <dgm:t>
        <a:bodyPr/>
        <a:lstStyle/>
        <a:p>
          <a:pPr>
            <a:buChar char="•"/>
          </a:pPr>
          <a:r>
            <a:rPr lang="da-DK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Reform af afskrivninger i centralen</a:t>
          </a:r>
          <a:endParaRPr lang="da-DK" dirty="0">
            <a:solidFill>
              <a:schemeClr val="bg1"/>
            </a:solidFill>
          </a:endParaRPr>
        </a:p>
      </dgm:t>
    </dgm:pt>
    <dgm:pt modelId="{C851B1B2-0516-45BB-B07D-3010DA04DC8F}" type="parTrans" cxnId="{5B51DB7A-6824-49CC-9719-12150BF40E93}">
      <dgm:prSet/>
      <dgm:spPr/>
    </dgm:pt>
    <dgm:pt modelId="{F39037EC-C8BF-489B-8CA6-DAA4C2486DCE}" type="sibTrans" cxnId="{5B51DB7A-6824-49CC-9719-12150BF40E93}">
      <dgm:prSet/>
      <dgm:spPr/>
    </dgm:pt>
    <dgm:pt modelId="{8A6CEFC2-D20D-4693-B892-26DD3148EA46}" type="pres">
      <dgm:prSet presAssocID="{B83FEDC8-5B2F-49F5-98D2-5EED0B4DD835}" presName="rootnode" presStyleCnt="0">
        <dgm:presLayoutVars>
          <dgm:chMax/>
          <dgm:chPref/>
          <dgm:dir/>
          <dgm:animLvl val="lvl"/>
        </dgm:presLayoutVars>
      </dgm:prSet>
      <dgm:spPr/>
    </dgm:pt>
    <dgm:pt modelId="{6DF50A86-7BC5-48BA-AB9D-EC52BB08D851}" type="pres">
      <dgm:prSet presAssocID="{DB9C1A20-4152-4BA8-97D4-B45B86321061}" presName="composite" presStyleCnt="0"/>
      <dgm:spPr/>
    </dgm:pt>
    <dgm:pt modelId="{BF25473E-EA38-4022-BA5D-E668318B600E}" type="pres">
      <dgm:prSet presAssocID="{DB9C1A20-4152-4BA8-97D4-B45B86321061}" presName="LShape" presStyleLbl="alignNode1" presStyleIdx="0" presStyleCnt="11"/>
      <dgm:spPr/>
    </dgm:pt>
    <dgm:pt modelId="{45E3524E-9539-4908-A8E1-7D5331E96987}" type="pres">
      <dgm:prSet presAssocID="{DB9C1A20-4152-4BA8-97D4-B45B86321061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3C90CA92-5A42-410A-998A-A3F08B450BCD}" type="pres">
      <dgm:prSet presAssocID="{DB9C1A20-4152-4BA8-97D4-B45B86321061}" presName="Triangle" presStyleLbl="alignNode1" presStyleIdx="1" presStyleCnt="11"/>
      <dgm:spPr/>
    </dgm:pt>
    <dgm:pt modelId="{426EC340-E9D8-4F4F-9F05-4BE2FBFA6EB1}" type="pres">
      <dgm:prSet presAssocID="{A41E95E2-4A64-43BF-8DF5-C8392F64AD9B}" presName="sibTrans" presStyleCnt="0"/>
      <dgm:spPr/>
    </dgm:pt>
    <dgm:pt modelId="{100C4197-4E3E-4F0E-9543-525BFF1151B5}" type="pres">
      <dgm:prSet presAssocID="{A41E95E2-4A64-43BF-8DF5-C8392F64AD9B}" presName="space" presStyleCnt="0"/>
      <dgm:spPr/>
    </dgm:pt>
    <dgm:pt modelId="{2F2A14FC-0150-4FB2-B367-2B42A0B7439A}" type="pres">
      <dgm:prSet presAssocID="{90D17F77-B341-41A4-AC41-84F1C5759CD9}" presName="composite" presStyleCnt="0"/>
      <dgm:spPr/>
    </dgm:pt>
    <dgm:pt modelId="{79B7B632-A97E-4945-9E85-3D9AE01BFA31}" type="pres">
      <dgm:prSet presAssocID="{90D17F77-B341-41A4-AC41-84F1C5759CD9}" presName="LShape" presStyleLbl="alignNode1" presStyleIdx="2" presStyleCnt="11"/>
      <dgm:spPr/>
    </dgm:pt>
    <dgm:pt modelId="{73632043-DF7A-4665-B8F3-B8E665BF66C1}" type="pres">
      <dgm:prSet presAssocID="{90D17F77-B341-41A4-AC41-84F1C5759CD9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0167F59-E276-4B2C-A44F-4D2E085B6ADD}" type="pres">
      <dgm:prSet presAssocID="{90D17F77-B341-41A4-AC41-84F1C5759CD9}" presName="Triangle" presStyleLbl="alignNode1" presStyleIdx="3" presStyleCnt="11"/>
      <dgm:spPr/>
    </dgm:pt>
    <dgm:pt modelId="{381D8E01-177C-4403-A9C5-FD4A43EE5719}" type="pres">
      <dgm:prSet presAssocID="{0E0298C7-8075-438C-B68C-0B4540F50BB5}" presName="sibTrans" presStyleCnt="0"/>
      <dgm:spPr/>
    </dgm:pt>
    <dgm:pt modelId="{DB30C698-84FA-4A08-A7CE-30A106C4ECC3}" type="pres">
      <dgm:prSet presAssocID="{0E0298C7-8075-438C-B68C-0B4540F50BB5}" presName="space" presStyleCnt="0"/>
      <dgm:spPr/>
    </dgm:pt>
    <dgm:pt modelId="{31FFCE44-15CA-4D4C-83B2-20D3E0ACD7FC}" type="pres">
      <dgm:prSet presAssocID="{3790DE64-EC16-4757-ADB3-042C5EF15FBB}" presName="composite" presStyleCnt="0"/>
      <dgm:spPr/>
    </dgm:pt>
    <dgm:pt modelId="{56FB595E-204F-4B15-87E7-06F47F6D1DE4}" type="pres">
      <dgm:prSet presAssocID="{3790DE64-EC16-4757-ADB3-042C5EF15FBB}" presName="LShape" presStyleLbl="alignNode1" presStyleIdx="4" presStyleCnt="11"/>
      <dgm:spPr/>
    </dgm:pt>
    <dgm:pt modelId="{A049CA37-A9B2-469B-B880-0686EF88CCBB}" type="pres">
      <dgm:prSet presAssocID="{3790DE64-EC16-4757-ADB3-042C5EF15FBB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7D53801D-753A-4201-8F9C-5B9C43672199}" type="pres">
      <dgm:prSet presAssocID="{3790DE64-EC16-4757-ADB3-042C5EF15FBB}" presName="Triangle" presStyleLbl="alignNode1" presStyleIdx="5" presStyleCnt="11"/>
      <dgm:spPr/>
    </dgm:pt>
    <dgm:pt modelId="{9E3E4A9A-F994-46D4-B5CB-272368AFFD2E}" type="pres">
      <dgm:prSet presAssocID="{6788DF34-784A-49D7-A515-2F4F37977930}" presName="sibTrans" presStyleCnt="0"/>
      <dgm:spPr/>
    </dgm:pt>
    <dgm:pt modelId="{050C048A-EFA4-43E6-8177-AE0756FDF5A6}" type="pres">
      <dgm:prSet presAssocID="{6788DF34-784A-49D7-A515-2F4F37977930}" presName="space" presStyleCnt="0"/>
      <dgm:spPr/>
    </dgm:pt>
    <dgm:pt modelId="{84022B60-EA4C-44CA-B05F-D0E2CDDE9D1C}" type="pres">
      <dgm:prSet presAssocID="{986C5110-559A-416D-937D-A78FFC74C55B}" presName="composite" presStyleCnt="0"/>
      <dgm:spPr/>
    </dgm:pt>
    <dgm:pt modelId="{4EFC84FA-41A1-42C8-B329-53E6C986BE85}" type="pres">
      <dgm:prSet presAssocID="{986C5110-559A-416D-937D-A78FFC74C55B}" presName="LShape" presStyleLbl="alignNode1" presStyleIdx="6" presStyleCnt="11"/>
      <dgm:spPr/>
    </dgm:pt>
    <dgm:pt modelId="{7B54EDC1-6B90-49D3-A3B9-F672CF4047B3}" type="pres">
      <dgm:prSet presAssocID="{986C5110-559A-416D-937D-A78FFC74C55B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6A9C24D6-2A2F-4348-9FE2-445E28581FD0}" type="pres">
      <dgm:prSet presAssocID="{986C5110-559A-416D-937D-A78FFC74C55B}" presName="Triangle" presStyleLbl="alignNode1" presStyleIdx="7" presStyleCnt="11"/>
      <dgm:spPr/>
    </dgm:pt>
    <dgm:pt modelId="{36EB34D5-BE64-4F7A-89B4-2F4BAB9EAAA1}" type="pres">
      <dgm:prSet presAssocID="{FD994E58-56B1-447D-9684-06FAA7829302}" presName="sibTrans" presStyleCnt="0"/>
      <dgm:spPr/>
    </dgm:pt>
    <dgm:pt modelId="{7E496549-09FF-4439-AF0F-D24EEE7D51CB}" type="pres">
      <dgm:prSet presAssocID="{FD994E58-56B1-447D-9684-06FAA7829302}" presName="space" presStyleCnt="0"/>
      <dgm:spPr/>
    </dgm:pt>
    <dgm:pt modelId="{471876D5-511B-40F9-A9ED-963B25F5024E}" type="pres">
      <dgm:prSet presAssocID="{18F9CB8F-27B2-4223-B6E0-9307DBDEDF4F}" presName="composite" presStyleCnt="0"/>
      <dgm:spPr/>
    </dgm:pt>
    <dgm:pt modelId="{ECA30AD8-18AC-48B4-9DBF-CCC7417DAAAA}" type="pres">
      <dgm:prSet presAssocID="{18F9CB8F-27B2-4223-B6E0-9307DBDEDF4F}" presName="LShape" presStyleLbl="alignNode1" presStyleIdx="8" presStyleCnt="11"/>
      <dgm:spPr/>
    </dgm:pt>
    <dgm:pt modelId="{5AC92C26-6B85-4847-B684-E5C73628738F}" type="pres">
      <dgm:prSet presAssocID="{18F9CB8F-27B2-4223-B6E0-9307DBDEDF4F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01405F2A-9F81-4A61-B3E0-90CECAEBC642}" type="pres">
      <dgm:prSet presAssocID="{18F9CB8F-27B2-4223-B6E0-9307DBDEDF4F}" presName="Triangle" presStyleLbl="alignNode1" presStyleIdx="9" presStyleCnt="11"/>
      <dgm:spPr/>
    </dgm:pt>
    <dgm:pt modelId="{18DDF844-32A0-42FC-9038-934274EEF234}" type="pres">
      <dgm:prSet presAssocID="{EFE20323-D3E8-4A22-9797-498E8E2C73AB}" presName="sibTrans" presStyleCnt="0"/>
      <dgm:spPr/>
    </dgm:pt>
    <dgm:pt modelId="{3AD2B0D8-02F3-47FD-A896-4DED50F243AD}" type="pres">
      <dgm:prSet presAssocID="{EFE20323-D3E8-4A22-9797-498E8E2C73AB}" presName="space" presStyleCnt="0"/>
      <dgm:spPr/>
    </dgm:pt>
    <dgm:pt modelId="{50B11C6A-FB9B-465A-A5D7-25468DA90FD9}" type="pres">
      <dgm:prSet presAssocID="{BDAD7E11-6AFF-438B-8AE3-D0EDEEDC3AE3}" presName="composite" presStyleCnt="0"/>
      <dgm:spPr/>
    </dgm:pt>
    <dgm:pt modelId="{D4EA1F75-AB7D-48F2-B816-562CFCA6D040}" type="pres">
      <dgm:prSet presAssocID="{BDAD7E11-6AFF-438B-8AE3-D0EDEEDC3AE3}" presName="LShape" presStyleLbl="alignNode1" presStyleIdx="10" presStyleCnt="11"/>
      <dgm:spPr/>
    </dgm:pt>
    <dgm:pt modelId="{FF3289C5-6878-4667-A440-D463EEE68FB2}" type="pres">
      <dgm:prSet presAssocID="{BDAD7E11-6AFF-438B-8AE3-D0EDEEDC3AE3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7CA13506-31FE-4768-B53D-FC1E6074D78C}" type="presOf" srcId="{2E5CE63C-1DE5-4659-80A0-158E2CB13962}" destId="{A049CA37-A9B2-469B-B880-0686EF88CCBB}" srcOrd="0" destOrd="3" presId="urn:microsoft.com/office/officeart/2009/3/layout/StepUpProcess"/>
    <dgm:cxn modelId="{947BC309-57EC-444F-9246-B8B84F7B99EA}" type="presOf" srcId="{75445816-1940-4B65-A970-478F776D34A6}" destId="{A049CA37-A9B2-469B-B880-0686EF88CCBB}" srcOrd="0" destOrd="2" presId="urn:microsoft.com/office/officeart/2009/3/layout/StepUpProcess"/>
    <dgm:cxn modelId="{2863D911-7122-4803-AB3B-DE2CB45A4178}" type="presOf" srcId="{DB9C1A20-4152-4BA8-97D4-B45B86321061}" destId="{45E3524E-9539-4908-A8E1-7D5331E96987}" srcOrd="0" destOrd="0" presId="urn:microsoft.com/office/officeart/2009/3/layout/StepUpProcess"/>
    <dgm:cxn modelId="{3536E414-D701-4D8F-9539-143CFF53ED3E}" type="presOf" srcId="{B83FEDC8-5B2F-49F5-98D2-5EED0B4DD835}" destId="{8A6CEFC2-D20D-4693-B892-26DD3148EA46}" srcOrd="0" destOrd="0" presId="urn:microsoft.com/office/officeart/2009/3/layout/StepUpProcess"/>
    <dgm:cxn modelId="{0CB06F23-5517-47D9-A268-F12E0FAFCD7B}" srcId="{B83FEDC8-5B2F-49F5-98D2-5EED0B4DD835}" destId="{90D17F77-B341-41A4-AC41-84F1C5759CD9}" srcOrd="1" destOrd="0" parTransId="{FB40D956-0F3B-42A7-AD93-4EE11E041C3C}" sibTransId="{0E0298C7-8075-438C-B68C-0B4540F50BB5}"/>
    <dgm:cxn modelId="{3551B15F-2EA6-407E-987E-E66E16931428}" type="presOf" srcId="{18F9CB8F-27B2-4223-B6E0-9307DBDEDF4F}" destId="{5AC92C26-6B85-4847-B684-E5C73628738F}" srcOrd="0" destOrd="0" presId="urn:microsoft.com/office/officeart/2009/3/layout/StepUpProcess"/>
    <dgm:cxn modelId="{414EEA44-5A76-4992-89BF-D40604E3976B}" srcId="{B83FEDC8-5B2F-49F5-98D2-5EED0B4DD835}" destId="{BDAD7E11-6AFF-438B-8AE3-D0EDEEDC3AE3}" srcOrd="5" destOrd="0" parTransId="{109B271E-20D0-4B8D-BC88-B596C64AEFA1}" sibTransId="{DA67718C-AD4C-4455-9645-2EB1B19E2424}"/>
    <dgm:cxn modelId="{538C0E49-BDC6-46C5-9A57-FFE5FFA143DD}" type="presOf" srcId="{884703F9-0C9B-4AF5-8BFF-66B455F566A1}" destId="{A049CA37-A9B2-469B-B880-0686EF88CCBB}" srcOrd="0" destOrd="1" presId="urn:microsoft.com/office/officeart/2009/3/layout/StepUpProcess"/>
    <dgm:cxn modelId="{CFEB2A6A-74BF-49DE-B610-F5993CD3DC7E}" srcId="{3790DE64-EC16-4757-ADB3-042C5EF15FBB}" destId="{2E5CE63C-1DE5-4659-80A0-158E2CB13962}" srcOrd="2" destOrd="0" parTransId="{78C4445E-64A8-41E5-ABCB-E5CF103EA68E}" sibTransId="{8642972D-BF24-4AB6-9A38-C78BA7A26472}"/>
    <dgm:cxn modelId="{EA531A6F-746E-46FB-B4FB-1EA1F02F33B2}" srcId="{B83FEDC8-5B2F-49F5-98D2-5EED0B4DD835}" destId="{18F9CB8F-27B2-4223-B6E0-9307DBDEDF4F}" srcOrd="4" destOrd="0" parTransId="{B0988BD5-5BCD-409A-82F0-A8695F64078A}" sibTransId="{EFE20323-D3E8-4A22-9797-498E8E2C73AB}"/>
    <dgm:cxn modelId="{9273E56F-C90D-4C56-8AC8-76828262568A}" srcId="{B83FEDC8-5B2F-49F5-98D2-5EED0B4DD835}" destId="{DB9C1A20-4152-4BA8-97D4-B45B86321061}" srcOrd="0" destOrd="0" parTransId="{54E043AD-AEAA-4E98-8FB2-03BBE2D48DAE}" sibTransId="{A41E95E2-4A64-43BF-8DF5-C8392F64AD9B}"/>
    <dgm:cxn modelId="{CA3C0474-CF75-4C30-B89D-C4A5D3C98868}" type="presOf" srcId="{90D17F77-B341-41A4-AC41-84F1C5759CD9}" destId="{73632043-DF7A-4665-B8F3-B8E665BF66C1}" srcOrd="0" destOrd="0" presId="urn:microsoft.com/office/officeart/2009/3/layout/StepUpProcess"/>
    <dgm:cxn modelId="{7927C256-C144-41E3-9770-4B55902736E1}" type="presOf" srcId="{BF8DCFB0-08C7-4F10-82F6-3ABFA7E7E591}" destId="{73632043-DF7A-4665-B8F3-B8E665BF66C1}" srcOrd="0" destOrd="1" presId="urn:microsoft.com/office/officeart/2009/3/layout/StepUpProcess"/>
    <dgm:cxn modelId="{7EDB4657-6A05-476E-835B-EAFF8136416B}" srcId="{90D17F77-B341-41A4-AC41-84F1C5759CD9}" destId="{26D97FE7-00B8-4923-9735-65A9EBD7D9B7}" srcOrd="1" destOrd="0" parTransId="{58AF6CCE-696B-4A04-9EE1-FDDEEE5F51B9}" sibTransId="{15AA69F1-B8B9-4B22-8706-34224E670812}"/>
    <dgm:cxn modelId="{5B51DB7A-6824-49CC-9719-12150BF40E93}" srcId="{3790DE64-EC16-4757-ADB3-042C5EF15FBB}" destId="{75445816-1940-4B65-A970-478F776D34A6}" srcOrd="1" destOrd="0" parTransId="{C851B1B2-0516-45BB-B07D-3010DA04DC8F}" sibTransId="{F39037EC-C8BF-489B-8CA6-DAA4C2486DCE}"/>
    <dgm:cxn modelId="{FC7D3287-E866-4A44-9CCF-2EF9F449A785}" srcId="{90D17F77-B341-41A4-AC41-84F1C5759CD9}" destId="{BF8DCFB0-08C7-4F10-82F6-3ABFA7E7E591}" srcOrd="0" destOrd="0" parTransId="{C0C0AC0E-8774-45D7-B4E2-2E265E1D17A2}" sibTransId="{B3096E21-A04A-49D6-8553-ABC98836D696}"/>
    <dgm:cxn modelId="{353823A8-405D-4F59-9327-E160CF1056FC}" type="presOf" srcId="{986C5110-559A-416D-937D-A78FFC74C55B}" destId="{7B54EDC1-6B90-49D3-A3B9-F672CF4047B3}" srcOrd="0" destOrd="0" presId="urn:microsoft.com/office/officeart/2009/3/layout/StepUpProcess"/>
    <dgm:cxn modelId="{30F7D5AD-D996-4AF0-A1E5-B4F71DF0DE86}" srcId="{DB9C1A20-4152-4BA8-97D4-B45B86321061}" destId="{034A30DB-2BAD-4899-BA27-53547D627885}" srcOrd="0" destOrd="0" parTransId="{C097060C-8FC3-4257-AF48-41C92FBF39E6}" sibTransId="{FA0EF8EA-8721-4AFA-92EC-264B7394BFEF}"/>
    <dgm:cxn modelId="{7D2C7CB0-F187-4920-85C6-0524574FE36C}" type="presOf" srcId="{3790DE64-EC16-4757-ADB3-042C5EF15FBB}" destId="{A049CA37-A9B2-469B-B880-0686EF88CCBB}" srcOrd="0" destOrd="0" presId="urn:microsoft.com/office/officeart/2009/3/layout/StepUpProcess"/>
    <dgm:cxn modelId="{4505F9B3-0976-4855-BE49-576368C60A68}" type="presOf" srcId="{26D97FE7-00B8-4923-9735-65A9EBD7D9B7}" destId="{73632043-DF7A-4665-B8F3-B8E665BF66C1}" srcOrd="0" destOrd="2" presId="urn:microsoft.com/office/officeart/2009/3/layout/StepUpProcess"/>
    <dgm:cxn modelId="{A39FF3C3-7AD3-4377-8D1F-FD02A86EBDA9}" srcId="{B83FEDC8-5B2F-49F5-98D2-5EED0B4DD835}" destId="{986C5110-559A-416D-937D-A78FFC74C55B}" srcOrd="3" destOrd="0" parTransId="{CCC851CC-8913-4042-93B0-BD515084EB36}" sibTransId="{FD994E58-56B1-447D-9684-06FAA7829302}"/>
    <dgm:cxn modelId="{2F4E1ACC-CB1D-4F92-A6B4-45517D10B12A}" type="presOf" srcId="{BDAD7E11-6AFF-438B-8AE3-D0EDEEDC3AE3}" destId="{FF3289C5-6878-4667-A440-D463EEE68FB2}" srcOrd="0" destOrd="0" presId="urn:microsoft.com/office/officeart/2009/3/layout/StepUpProcess"/>
    <dgm:cxn modelId="{982FB4D8-964E-4EE9-8BDA-D4BF644E601C}" srcId="{B83FEDC8-5B2F-49F5-98D2-5EED0B4DD835}" destId="{3790DE64-EC16-4757-ADB3-042C5EF15FBB}" srcOrd="2" destOrd="0" parTransId="{F524986F-1DB3-4B43-A20C-F0DB89E70E92}" sibTransId="{6788DF34-784A-49D7-A515-2F4F37977930}"/>
    <dgm:cxn modelId="{670F31E1-3F76-4635-B25B-C22A474EDC50}" type="presOf" srcId="{034A30DB-2BAD-4899-BA27-53547D627885}" destId="{45E3524E-9539-4908-A8E1-7D5331E96987}" srcOrd="0" destOrd="1" presId="urn:microsoft.com/office/officeart/2009/3/layout/StepUpProcess"/>
    <dgm:cxn modelId="{95CD52FA-1A2C-44D3-948D-3283D9A90B5E}" srcId="{3790DE64-EC16-4757-ADB3-042C5EF15FBB}" destId="{884703F9-0C9B-4AF5-8BFF-66B455F566A1}" srcOrd="0" destOrd="0" parTransId="{92586998-EF9C-462D-8FFB-F96017911C16}" sibTransId="{E74EAE43-5A08-4FA9-90A1-F5BDABBE40A4}"/>
    <dgm:cxn modelId="{63190BE0-833B-48CC-8D92-8763BA762ABB}" type="presParOf" srcId="{8A6CEFC2-D20D-4693-B892-26DD3148EA46}" destId="{6DF50A86-7BC5-48BA-AB9D-EC52BB08D851}" srcOrd="0" destOrd="0" presId="urn:microsoft.com/office/officeart/2009/3/layout/StepUpProcess"/>
    <dgm:cxn modelId="{75492F05-BC69-4A2C-85EA-E74ED318C77A}" type="presParOf" srcId="{6DF50A86-7BC5-48BA-AB9D-EC52BB08D851}" destId="{BF25473E-EA38-4022-BA5D-E668318B600E}" srcOrd="0" destOrd="0" presId="urn:microsoft.com/office/officeart/2009/3/layout/StepUpProcess"/>
    <dgm:cxn modelId="{97AB9A9A-F19A-41F8-A0EC-D3F32BD8E584}" type="presParOf" srcId="{6DF50A86-7BC5-48BA-AB9D-EC52BB08D851}" destId="{45E3524E-9539-4908-A8E1-7D5331E96987}" srcOrd="1" destOrd="0" presId="urn:microsoft.com/office/officeart/2009/3/layout/StepUpProcess"/>
    <dgm:cxn modelId="{F6A279C2-391E-4143-881D-C58CB2011293}" type="presParOf" srcId="{6DF50A86-7BC5-48BA-AB9D-EC52BB08D851}" destId="{3C90CA92-5A42-410A-998A-A3F08B450BCD}" srcOrd="2" destOrd="0" presId="urn:microsoft.com/office/officeart/2009/3/layout/StepUpProcess"/>
    <dgm:cxn modelId="{255C4785-FFE2-4893-8058-1418AEF6E064}" type="presParOf" srcId="{8A6CEFC2-D20D-4693-B892-26DD3148EA46}" destId="{426EC340-E9D8-4F4F-9F05-4BE2FBFA6EB1}" srcOrd="1" destOrd="0" presId="urn:microsoft.com/office/officeart/2009/3/layout/StepUpProcess"/>
    <dgm:cxn modelId="{D594FF3E-56A5-4872-B36E-CAB72B2EEF07}" type="presParOf" srcId="{426EC340-E9D8-4F4F-9F05-4BE2FBFA6EB1}" destId="{100C4197-4E3E-4F0E-9543-525BFF1151B5}" srcOrd="0" destOrd="0" presId="urn:microsoft.com/office/officeart/2009/3/layout/StepUpProcess"/>
    <dgm:cxn modelId="{3C1BA889-8AFB-4FA7-8A61-69E0C2D8905D}" type="presParOf" srcId="{8A6CEFC2-D20D-4693-B892-26DD3148EA46}" destId="{2F2A14FC-0150-4FB2-B367-2B42A0B7439A}" srcOrd="2" destOrd="0" presId="urn:microsoft.com/office/officeart/2009/3/layout/StepUpProcess"/>
    <dgm:cxn modelId="{05E818C3-7693-4940-A30A-7A8F1B4CB765}" type="presParOf" srcId="{2F2A14FC-0150-4FB2-B367-2B42A0B7439A}" destId="{79B7B632-A97E-4945-9E85-3D9AE01BFA31}" srcOrd="0" destOrd="0" presId="urn:microsoft.com/office/officeart/2009/3/layout/StepUpProcess"/>
    <dgm:cxn modelId="{29BE32CA-FD28-4116-BFF9-9D59449272C4}" type="presParOf" srcId="{2F2A14FC-0150-4FB2-B367-2B42A0B7439A}" destId="{73632043-DF7A-4665-B8F3-B8E665BF66C1}" srcOrd="1" destOrd="0" presId="urn:microsoft.com/office/officeart/2009/3/layout/StepUpProcess"/>
    <dgm:cxn modelId="{688ECA21-B540-4B3A-A7A1-23D7AF68C08C}" type="presParOf" srcId="{2F2A14FC-0150-4FB2-B367-2B42A0B7439A}" destId="{60167F59-E276-4B2C-A44F-4D2E085B6ADD}" srcOrd="2" destOrd="0" presId="urn:microsoft.com/office/officeart/2009/3/layout/StepUpProcess"/>
    <dgm:cxn modelId="{3280B38B-8452-4CC3-BE3A-7CE049004705}" type="presParOf" srcId="{8A6CEFC2-D20D-4693-B892-26DD3148EA46}" destId="{381D8E01-177C-4403-A9C5-FD4A43EE5719}" srcOrd="3" destOrd="0" presId="urn:microsoft.com/office/officeart/2009/3/layout/StepUpProcess"/>
    <dgm:cxn modelId="{40626E74-44DC-4703-9997-3E18CB80C102}" type="presParOf" srcId="{381D8E01-177C-4403-A9C5-FD4A43EE5719}" destId="{DB30C698-84FA-4A08-A7CE-30A106C4ECC3}" srcOrd="0" destOrd="0" presId="urn:microsoft.com/office/officeart/2009/3/layout/StepUpProcess"/>
    <dgm:cxn modelId="{A5C3D646-5BB2-44EE-A5F8-3A55BA0F4030}" type="presParOf" srcId="{8A6CEFC2-D20D-4693-B892-26DD3148EA46}" destId="{31FFCE44-15CA-4D4C-83B2-20D3E0ACD7FC}" srcOrd="4" destOrd="0" presId="urn:microsoft.com/office/officeart/2009/3/layout/StepUpProcess"/>
    <dgm:cxn modelId="{DD830433-B16E-4757-8DF4-094D300A87AE}" type="presParOf" srcId="{31FFCE44-15CA-4D4C-83B2-20D3E0ACD7FC}" destId="{56FB595E-204F-4B15-87E7-06F47F6D1DE4}" srcOrd="0" destOrd="0" presId="urn:microsoft.com/office/officeart/2009/3/layout/StepUpProcess"/>
    <dgm:cxn modelId="{ECD98B94-EA6E-4F57-A0BD-714F8644FC66}" type="presParOf" srcId="{31FFCE44-15CA-4D4C-83B2-20D3E0ACD7FC}" destId="{A049CA37-A9B2-469B-B880-0686EF88CCBB}" srcOrd="1" destOrd="0" presId="urn:microsoft.com/office/officeart/2009/3/layout/StepUpProcess"/>
    <dgm:cxn modelId="{209BC2FB-693B-454C-B988-92412DDAAE94}" type="presParOf" srcId="{31FFCE44-15CA-4D4C-83B2-20D3E0ACD7FC}" destId="{7D53801D-753A-4201-8F9C-5B9C43672199}" srcOrd="2" destOrd="0" presId="urn:microsoft.com/office/officeart/2009/3/layout/StepUpProcess"/>
    <dgm:cxn modelId="{DB1FA000-093E-42F9-AB1C-1C09BAD520C2}" type="presParOf" srcId="{8A6CEFC2-D20D-4693-B892-26DD3148EA46}" destId="{9E3E4A9A-F994-46D4-B5CB-272368AFFD2E}" srcOrd="5" destOrd="0" presId="urn:microsoft.com/office/officeart/2009/3/layout/StepUpProcess"/>
    <dgm:cxn modelId="{1715B2A8-6BA6-4F7C-8098-3D03DC40D8E4}" type="presParOf" srcId="{9E3E4A9A-F994-46D4-B5CB-272368AFFD2E}" destId="{050C048A-EFA4-43E6-8177-AE0756FDF5A6}" srcOrd="0" destOrd="0" presId="urn:microsoft.com/office/officeart/2009/3/layout/StepUpProcess"/>
    <dgm:cxn modelId="{A8CFA13F-41BA-4DD4-9942-4C6B5B208035}" type="presParOf" srcId="{8A6CEFC2-D20D-4693-B892-26DD3148EA46}" destId="{84022B60-EA4C-44CA-B05F-D0E2CDDE9D1C}" srcOrd="6" destOrd="0" presId="urn:microsoft.com/office/officeart/2009/3/layout/StepUpProcess"/>
    <dgm:cxn modelId="{E21694C6-CA34-4E4A-A3CB-3CDAEB9697D6}" type="presParOf" srcId="{84022B60-EA4C-44CA-B05F-D0E2CDDE9D1C}" destId="{4EFC84FA-41A1-42C8-B329-53E6C986BE85}" srcOrd="0" destOrd="0" presId="urn:microsoft.com/office/officeart/2009/3/layout/StepUpProcess"/>
    <dgm:cxn modelId="{EB08BA84-9C6A-45DB-A1E1-D503DBF9347C}" type="presParOf" srcId="{84022B60-EA4C-44CA-B05F-D0E2CDDE9D1C}" destId="{7B54EDC1-6B90-49D3-A3B9-F672CF4047B3}" srcOrd="1" destOrd="0" presId="urn:microsoft.com/office/officeart/2009/3/layout/StepUpProcess"/>
    <dgm:cxn modelId="{53F7F537-2EDC-4871-958D-C68449F1D7FB}" type="presParOf" srcId="{84022B60-EA4C-44CA-B05F-D0E2CDDE9D1C}" destId="{6A9C24D6-2A2F-4348-9FE2-445E28581FD0}" srcOrd="2" destOrd="0" presId="urn:microsoft.com/office/officeart/2009/3/layout/StepUpProcess"/>
    <dgm:cxn modelId="{11AF24C3-6E57-4E6C-A4E0-EBC79667AFB2}" type="presParOf" srcId="{8A6CEFC2-D20D-4693-B892-26DD3148EA46}" destId="{36EB34D5-BE64-4F7A-89B4-2F4BAB9EAAA1}" srcOrd="7" destOrd="0" presId="urn:microsoft.com/office/officeart/2009/3/layout/StepUpProcess"/>
    <dgm:cxn modelId="{F18EBF7D-746D-4F48-878B-267E5E8A2173}" type="presParOf" srcId="{36EB34D5-BE64-4F7A-89B4-2F4BAB9EAAA1}" destId="{7E496549-09FF-4439-AF0F-D24EEE7D51CB}" srcOrd="0" destOrd="0" presId="urn:microsoft.com/office/officeart/2009/3/layout/StepUpProcess"/>
    <dgm:cxn modelId="{24E5799C-513D-46CB-9D41-FEDB36E8CF03}" type="presParOf" srcId="{8A6CEFC2-D20D-4693-B892-26DD3148EA46}" destId="{471876D5-511B-40F9-A9ED-963B25F5024E}" srcOrd="8" destOrd="0" presId="urn:microsoft.com/office/officeart/2009/3/layout/StepUpProcess"/>
    <dgm:cxn modelId="{9E35B525-B755-45F6-9DED-1C3299437C0E}" type="presParOf" srcId="{471876D5-511B-40F9-A9ED-963B25F5024E}" destId="{ECA30AD8-18AC-48B4-9DBF-CCC7417DAAAA}" srcOrd="0" destOrd="0" presId="urn:microsoft.com/office/officeart/2009/3/layout/StepUpProcess"/>
    <dgm:cxn modelId="{0E74D9D6-D1F7-4769-8E57-780875DB5DC0}" type="presParOf" srcId="{471876D5-511B-40F9-A9ED-963B25F5024E}" destId="{5AC92C26-6B85-4847-B684-E5C73628738F}" srcOrd="1" destOrd="0" presId="urn:microsoft.com/office/officeart/2009/3/layout/StepUpProcess"/>
    <dgm:cxn modelId="{809B7FB6-E23C-4094-B8C1-87F2F6ADA342}" type="presParOf" srcId="{471876D5-511B-40F9-A9ED-963B25F5024E}" destId="{01405F2A-9F81-4A61-B3E0-90CECAEBC642}" srcOrd="2" destOrd="0" presId="urn:microsoft.com/office/officeart/2009/3/layout/StepUpProcess"/>
    <dgm:cxn modelId="{8565122D-23C4-4767-AC4A-B15B0B077E8C}" type="presParOf" srcId="{8A6CEFC2-D20D-4693-B892-26DD3148EA46}" destId="{18DDF844-32A0-42FC-9038-934274EEF234}" srcOrd="9" destOrd="0" presId="urn:microsoft.com/office/officeart/2009/3/layout/StepUpProcess"/>
    <dgm:cxn modelId="{18B58F51-96D3-4400-AC5F-4B01F0201408}" type="presParOf" srcId="{18DDF844-32A0-42FC-9038-934274EEF234}" destId="{3AD2B0D8-02F3-47FD-A896-4DED50F243AD}" srcOrd="0" destOrd="0" presId="urn:microsoft.com/office/officeart/2009/3/layout/StepUpProcess"/>
    <dgm:cxn modelId="{FBD0450E-3051-4F32-BD05-B4A885FD7136}" type="presParOf" srcId="{8A6CEFC2-D20D-4693-B892-26DD3148EA46}" destId="{50B11C6A-FB9B-465A-A5D7-25468DA90FD9}" srcOrd="10" destOrd="0" presId="urn:microsoft.com/office/officeart/2009/3/layout/StepUpProcess"/>
    <dgm:cxn modelId="{EAFFCDD7-DF62-4587-8529-17FF40E90E3C}" type="presParOf" srcId="{50B11C6A-FB9B-465A-A5D7-25468DA90FD9}" destId="{D4EA1F75-AB7D-48F2-B816-562CFCA6D040}" srcOrd="0" destOrd="0" presId="urn:microsoft.com/office/officeart/2009/3/layout/StepUpProcess"/>
    <dgm:cxn modelId="{B1D9BC31-0681-4C22-966C-0EB8F590292B}" type="presParOf" srcId="{50B11C6A-FB9B-465A-A5D7-25468DA90FD9}" destId="{FF3289C5-6878-4667-A440-D463EEE68FB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5473E-EA38-4022-BA5D-E668318B600E}">
      <dsp:nvSpPr>
        <dsp:cNvPr id="0" name=""/>
        <dsp:cNvSpPr/>
      </dsp:nvSpPr>
      <dsp:spPr>
        <a:xfrm rot="5400000">
          <a:off x="378940" y="2590312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E3524E-9539-4908-A8E1-7D5331E96987}">
      <dsp:nvSpPr>
        <dsp:cNvPr id="0" name=""/>
        <dsp:cNvSpPr/>
      </dsp:nvSpPr>
      <dsp:spPr>
        <a:xfrm>
          <a:off x="191792" y="3147715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September 2022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200" kern="1200" dirty="0">
              <a:solidFill>
                <a:schemeClr val="bg1"/>
              </a:solidFill>
            </a:rPr>
            <a:t> Udfordringer med renoveringen i Nord </a:t>
          </a:r>
        </a:p>
      </dsp:txBody>
      <dsp:txXfrm>
        <a:off x="191792" y="3147715"/>
        <a:ext cx="1684245" cy="1476340"/>
      </dsp:txXfrm>
    </dsp:sp>
    <dsp:sp modelId="{3C90CA92-5A42-410A-998A-A3F08B450BCD}">
      <dsp:nvSpPr>
        <dsp:cNvPr id="0" name=""/>
        <dsp:cNvSpPr/>
      </dsp:nvSpPr>
      <dsp:spPr>
        <a:xfrm>
          <a:off x="1558256" y="2452967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66986"/>
                <a:satOff val="-2928"/>
                <a:lumOff val="79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66986"/>
                <a:satOff val="-2928"/>
                <a:lumOff val="79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66986"/>
                <a:satOff val="-2928"/>
                <a:lumOff val="79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B7B632-A97E-4945-9E85-3D9AE01BFA31}">
      <dsp:nvSpPr>
        <dsp:cNvPr id="0" name=""/>
        <dsp:cNvSpPr/>
      </dsp:nvSpPr>
      <dsp:spPr>
        <a:xfrm rot="5400000">
          <a:off x="2440786" y="2080106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133972"/>
                <a:satOff val="-5856"/>
                <a:lumOff val="159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33972"/>
                <a:satOff val="-5856"/>
                <a:lumOff val="159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33972"/>
                <a:satOff val="-5856"/>
                <a:lumOff val="159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632043-DF7A-4665-B8F3-B8E665BF66C1}">
      <dsp:nvSpPr>
        <dsp:cNvPr id="0" name=""/>
        <dsp:cNvSpPr/>
      </dsp:nvSpPr>
      <dsp:spPr>
        <a:xfrm>
          <a:off x="2253638" y="2637510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Oktober 2022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200" kern="1200" dirty="0">
              <a:solidFill>
                <a:schemeClr val="bg1"/>
              </a:solidFill>
            </a:rPr>
            <a:t>Syn af sidste boilerrum i syd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200" kern="1200" dirty="0">
              <a:solidFill>
                <a:schemeClr val="bg1"/>
              </a:solidFill>
            </a:rPr>
            <a:t>Lækage fra ikke synede installationer i Nord, Bymuren 32</a:t>
          </a:r>
        </a:p>
      </dsp:txBody>
      <dsp:txXfrm>
        <a:off x="2253638" y="2637510"/>
        <a:ext cx="1684245" cy="1476340"/>
      </dsp:txXfrm>
    </dsp:sp>
    <dsp:sp modelId="{60167F59-E276-4B2C-A44F-4D2E085B6ADD}">
      <dsp:nvSpPr>
        <dsp:cNvPr id="0" name=""/>
        <dsp:cNvSpPr/>
      </dsp:nvSpPr>
      <dsp:spPr>
        <a:xfrm>
          <a:off x="3620102" y="1942761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200958"/>
                <a:satOff val="-8785"/>
                <a:lumOff val="239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00958"/>
                <a:satOff val="-8785"/>
                <a:lumOff val="239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00958"/>
                <a:satOff val="-8785"/>
                <a:lumOff val="239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FB595E-204F-4B15-87E7-06F47F6D1DE4}">
      <dsp:nvSpPr>
        <dsp:cNvPr id="0" name=""/>
        <dsp:cNvSpPr/>
      </dsp:nvSpPr>
      <dsp:spPr>
        <a:xfrm rot="5400000">
          <a:off x="4502632" y="1569901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267945"/>
                <a:satOff val="-11713"/>
                <a:lumOff val="319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67945"/>
                <a:satOff val="-11713"/>
                <a:lumOff val="319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67945"/>
                <a:satOff val="-11713"/>
                <a:lumOff val="319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49CA37-A9B2-469B-B880-0686EF88CCBB}">
      <dsp:nvSpPr>
        <dsp:cNvPr id="0" name=""/>
        <dsp:cNvSpPr/>
      </dsp:nvSpPr>
      <dsp:spPr>
        <a:xfrm>
          <a:off x="4315484" y="2127304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November 2022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</a:pPr>
          <a:r>
            <a:rPr lang="da-DK" sz="12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Brønde ventiler efterses og motioneres i alle områder</a:t>
          </a:r>
          <a:endParaRPr lang="da-DK" sz="1200" kern="1200" dirty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Reform af afskrivninger i centralen</a:t>
          </a:r>
          <a:endParaRPr lang="da-DK" sz="1200" kern="1200" dirty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1200" kern="1200" dirty="0">
            <a:solidFill>
              <a:schemeClr val="bg1"/>
            </a:solidFill>
          </a:endParaRPr>
        </a:p>
      </dsp:txBody>
      <dsp:txXfrm>
        <a:off x="4315484" y="2127304"/>
        <a:ext cx="1684245" cy="1476340"/>
      </dsp:txXfrm>
    </dsp:sp>
    <dsp:sp modelId="{7D53801D-753A-4201-8F9C-5B9C43672199}">
      <dsp:nvSpPr>
        <dsp:cNvPr id="0" name=""/>
        <dsp:cNvSpPr/>
      </dsp:nvSpPr>
      <dsp:spPr>
        <a:xfrm>
          <a:off x="5681948" y="1432555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334931"/>
                <a:satOff val="-14641"/>
                <a:lumOff val="399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334931"/>
                <a:satOff val="-14641"/>
                <a:lumOff val="399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334931"/>
                <a:satOff val="-14641"/>
                <a:lumOff val="399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FC84FA-41A1-42C8-B329-53E6C986BE85}">
      <dsp:nvSpPr>
        <dsp:cNvPr id="0" name=""/>
        <dsp:cNvSpPr/>
      </dsp:nvSpPr>
      <dsp:spPr>
        <a:xfrm rot="5400000">
          <a:off x="6564478" y="1059695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334931"/>
                <a:satOff val="-14641"/>
                <a:lumOff val="399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334931"/>
                <a:satOff val="-14641"/>
                <a:lumOff val="399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334931"/>
                <a:satOff val="-14641"/>
                <a:lumOff val="399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54EDC1-6B90-49D3-A3B9-F672CF4047B3}">
      <dsp:nvSpPr>
        <dsp:cNvPr id="0" name=""/>
        <dsp:cNvSpPr/>
      </dsp:nvSpPr>
      <dsp:spPr>
        <a:xfrm>
          <a:off x="6377330" y="1617098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December 2022</a:t>
          </a:r>
        </a:p>
      </dsp:txBody>
      <dsp:txXfrm>
        <a:off x="6377330" y="1617098"/>
        <a:ext cx="1684245" cy="1476340"/>
      </dsp:txXfrm>
    </dsp:sp>
    <dsp:sp modelId="{6A9C24D6-2A2F-4348-9FE2-445E28581FD0}">
      <dsp:nvSpPr>
        <dsp:cNvPr id="0" name=""/>
        <dsp:cNvSpPr/>
      </dsp:nvSpPr>
      <dsp:spPr>
        <a:xfrm>
          <a:off x="7743794" y="922349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267945"/>
                <a:satOff val="-11713"/>
                <a:lumOff val="319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67945"/>
                <a:satOff val="-11713"/>
                <a:lumOff val="319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67945"/>
                <a:satOff val="-11713"/>
                <a:lumOff val="319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A30AD8-18AC-48B4-9DBF-CCC7417DAAAA}">
      <dsp:nvSpPr>
        <dsp:cNvPr id="0" name=""/>
        <dsp:cNvSpPr/>
      </dsp:nvSpPr>
      <dsp:spPr>
        <a:xfrm rot="5400000">
          <a:off x="8626324" y="549489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200958"/>
                <a:satOff val="-8785"/>
                <a:lumOff val="239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00958"/>
                <a:satOff val="-8785"/>
                <a:lumOff val="239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00958"/>
                <a:satOff val="-8785"/>
                <a:lumOff val="239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C92C26-6B85-4847-B684-E5C73628738F}">
      <dsp:nvSpPr>
        <dsp:cNvPr id="0" name=""/>
        <dsp:cNvSpPr/>
      </dsp:nvSpPr>
      <dsp:spPr>
        <a:xfrm>
          <a:off x="8439176" y="1106892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>
              <a:solidFill>
                <a:schemeClr val="bg1"/>
              </a:solidFill>
            </a:rPr>
            <a:t>Januar 2023</a:t>
          </a:r>
        </a:p>
      </dsp:txBody>
      <dsp:txXfrm>
        <a:off x="8439176" y="1106892"/>
        <a:ext cx="1684245" cy="1476340"/>
      </dsp:txXfrm>
    </dsp:sp>
    <dsp:sp modelId="{01405F2A-9F81-4A61-B3E0-90CECAEBC642}">
      <dsp:nvSpPr>
        <dsp:cNvPr id="0" name=""/>
        <dsp:cNvSpPr/>
      </dsp:nvSpPr>
      <dsp:spPr>
        <a:xfrm>
          <a:off x="9805640" y="412144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133972"/>
                <a:satOff val="-5856"/>
                <a:lumOff val="159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33972"/>
                <a:satOff val="-5856"/>
                <a:lumOff val="159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33972"/>
                <a:satOff val="-5856"/>
                <a:lumOff val="159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A1F75-AB7D-48F2-B816-562CFCA6D040}">
      <dsp:nvSpPr>
        <dsp:cNvPr id="0" name=""/>
        <dsp:cNvSpPr/>
      </dsp:nvSpPr>
      <dsp:spPr>
        <a:xfrm rot="5400000">
          <a:off x="10688170" y="39283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66986"/>
                <a:satOff val="-2928"/>
                <a:lumOff val="79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66986"/>
                <a:satOff val="-2928"/>
                <a:lumOff val="79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66986"/>
                <a:satOff val="-2928"/>
                <a:lumOff val="79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3289C5-6878-4667-A440-D463EEE68FB2}">
      <dsp:nvSpPr>
        <dsp:cNvPr id="0" name=""/>
        <dsp:cNvSpPr/>
      </dsp:nvSpPr>
      <dsp:spPr>
        <a:xfrm>
          <a:off x="10501022" y="596686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Februar 2023</a:t>
          </a:r>
        </a:p>
      </dsp:txBody>
      <dsp:txXfrm>
        <a:off x="10501022" y="596686"/>
        <a:ext cx="1684245" cy="1476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05FC1-7AFE-4751-ABA7-7F46C4505EC1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9FA40-3E68-4695-8A20-E0B13CBB790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555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9FA40-3E68-4695-8A20-E0B13CBB790C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6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 syd er der opsat vekslere og alt er i orden</a:t>
            </a:r>
          </a:p>
          <a:p>
            <a:endParaRPr lang="da-DK" dirty="0"/>
          </a:p>
          <a:p>
            <a:r>
              <a:rPr lang="da-DK" dirty="0"/>
              <a:t>Alle er nu færdige og vi er nu i gang med at få bygget målerne om så der sidder en flowdel på vs. ved Dantæt hvor der var 2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9FA40-3E68-4695-8A20-E0B13CBB790C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5537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Afdeling Nord har ikke fået foretaget syn og alle rør der er nedlagt til rækkehusene er lavet som et direkte anlæg uden veksler, </a:t>
            </a:r>
            <a:r>
              <a:rPr lang="da-DK" dirty="0" err="1"/>
              <a:t>rørerne</a:t>
            </a:r>
            <a:r>
              <a:rPr lang="da-DK" dirty="0"/>
              <a:t> er kun godkendt til 80 grader mod 100 grader som betingelserne foreskriver.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Ved idriftsættelse har vvs påfyldt vand uden varsel på de nye rør, i samme forbindelse springer en flange af i det nye system og lægger hele centralen ned da vandpåfyldningen ikke kan følge med.</a:t>
            </a:r>
          </a:p>
          <a:p>
            <a:endParaRPr lang="da-DK" dirty="0"/>
          </a:p>
          <a:p>
            <a:r>
              <a:rPr lang="da-DK" dirty="0"/>
              <a:t>2 mand fejlsøger og påfylder efterfølgende, regning for dette er sendt til Christoffersen og Knudsen VVS på sagen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9FA40-3E68-4695-8A20-E0B13CBB790C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680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Alle afsikrings ark er gjort digitale og der afskrives nu til en ”sky” via en IPad, data kan derfor bedre udveksles internt og er til rådighed for alle i det øjeblik de indskrives lokalt i centralen.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1A67E-2C0D-4696-9E97-813DE8289A36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3131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For </a:t>
            </a:r>
            <a:r>
              <a:rPr lang="da-DK" dirty="0" err="1"/>
              <a:t>centrlaen</a:t>
            </a:r>
            <a:r>
              <a:rPr lang="da-DK" dirty="0"/>
              <a:t> gælder at værdier fra el måler, PH m.m. for større og større værdi derfor anbefales det at systemet udbygges så disse kan medtages under log og alarmer</a:t>
            </a:r>
          </a:p>
          <a:p>
            <a:endParaRPr lang="da-DK" dirty="0"/>
          </a:p>
          <a:p>
            <a:r>
              <a:rPr lang="da-DK" dirty="0"/>
              <a:t>Se den samlede udgift i egen fil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1A67E-2C0D-4696-9E97-813DE8289A36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179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EDA3D1-5DFC-42BD-9005-C771923DE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68FB392-D5A5-4F03-B095-527F24A7C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E8094E8-89A6-4EC0-9F4A-45B9DD3F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CAC82F8-3D24-4032-A3D3-CD60C65F7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E43C40-C7EF-49E3-8A51-09249EFA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091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EFC3A-09F7-47F2-B71E-0BC3D4ACD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686D3F3-2D09-47DD-9F85-92F89421D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EBD26A6-5367-4EDB-BEB1-F2BC4623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8E1006-3AD7-42B4-92A3-095B9D2F7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BE3A6F-810F-44A9-B125-DEA51AB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23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801B726-BD55-4146-B6F9-20135D6A73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502B9A9-3292-4269-94FD-2659133B6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2A5442A-72A9-415B-AF67-53E716A2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2FEF7CD-7AAC-4199-856A-20BCAF8E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F785E3-D26C-4C75-9766-1160B6AEC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598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785673-7C6C-4E9A-B0B6-E052D32FE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EFD59BB-41A3-4D8D-AF96-98F279265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7DE254-B5E1-4E75-8BF7-89884A463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64B7B92-9DFC-4F89-95D7-9F9076C2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645AE4D-5DD4-4BDD-9D97-EA86EBFA5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393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F75B1C-2C6F-4C2E-8040-30D9152C4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E463EE-06A0-47FC-BFEC-D7300F602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C9FFA87-A644-4036-94EA-0D9CAF35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51BA49F-15EC-4EC8-B834-67BC0271C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ACA1BB2-F42C-45E6-8F6A-39957EA9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313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00ADBF-547B-4BA2-8BE0-6CC016F2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157D34-4998-424D-95DD-4FB8618DB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FD1E58A-E68F-4DD7-A4AF-2F9B3B4F5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C837B4-56AE-4D16-B286-95456566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1870FB-B2A4-4883-B8FB-FE9EBB79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7699BAB-5ED3-453E-AED3-11E385AD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009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B3ED0A-63F8-43BE-A8B7-75F862137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C066963-C878-421C-B716-AA16D9E8C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55772DA-A97F-47A4-A765-9C064921D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115D53E-C069-4EE3-BE34-ADB981587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ECD0392-303A-465D-8967-888AE75A8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7BE95D7-38C9-4710-B3AB-ED0467853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5EA528C-A749-416A-AE97-16F1E796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22EFFB57-70EB-4B54-82B6-0DEA9223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90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2C1E9-807F-4267-A4CF-6ED7C403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5973343-049D-46AA-89A4-98D62C6D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469BF3-B653-49D4-8AB5-0FA0F3389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2251736-7877-4688-BE05-E65B5B1A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543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292D128-6A59-4908-A49B-BF1BCF2D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ED65BEF-966E-4AA9-AC0A-9FE8981EA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ACF9594-3325-4433-8226-56C702E4F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161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AB68E-48E2-4D76-B450-B6738B6B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8DF4977-8C62-4611-9597-B4D313A7D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81439D7-6E4A-4D3A-8865-EE7BDF4E5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E11FF21-7262-4573-A454-DF47C2DC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2DEDE5B-DC7A-499C-A5A9-16BE4ADA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9DBDDA6-373C-48A3-A91C-79285A199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111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3C80E-F908-4178-AAB9-C111DC8A8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55ECAA9-856C-49D7-AF54-BE08C404C9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307295B-E240-4EF1-9B47-AD7C667A9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45B61C0-64E3-462F-AF96-795E6AA1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C6510C0-0B8B-4BF8-834A-C5A27973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57F75DE-3F5A-4B87-8DCA-60971D57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308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630CE5A4-3189-440F-BCF6-0382989D7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B4E8972-9E02-43D1-90EA-0C4E4C7C8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1CDB9F-C5E9-4755-A218-23C0D5582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8A7AA-C55A-42CE-BAA5-98F7AB704A34}" type="datetimeFigureOut">
              <a:rPr lang="da-DK" smtClean="0"/>
              <a:t>07-12-2022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1306B93-1374-4F8A-BA69-1ACF20064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FD85A12-1B28-4C9F-BD30-8FB684215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400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53C8800-94C9-9839-AB30-D23E1C1E7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8" r="8728" b="2145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8061FD-8F54-4A66-B414-AB6D6CD34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da-DK" sz="4100"/>
              <a:t>Status på fjernvarmedriften</a:t>
            </a:r>
            <a:br>
              <a:rPr lang="da-DK" sz="4100"/>
            </a:br>
            <a:r>
              <a:rPr lang="da-DK" sz="4100"/>
              <a:t>- nye aktiviteter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6E3D843-2284-4459-A89A-D04969001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79" y="4872922"/>
            <a:ext cx="4363651" cy="1208141"/>
          </a:xfrm>
        </p:spPr>
        <p:txBody>
          <a:bodyPr>
            <a:normAutofit/>
          </a:bodyPr>
          <a:lstStyle/>
          <a:p>
            <a:pPr algn="l"/>
            <a:r>
              <a:rPr lang="da-DK" sz="2000" dirty="0"/>
              <a:t>Avedøre Fjernvarme v/EBO Consult A/S</a:t>
            </a:r>
          </a:p>
          <a:p>
            <a:pPr algn="l"/>
            <a:r>
              <a:rPr lang="da-DK" sz="2000" dirty="0"/>
              <a:t>14. november 2022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773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01931-04F1-4143-94D1-ED0D588123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Nye driftsaktiviteter – 2. halvår 2022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D95B3282-1C73-476C-B071-4C49317585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66486"/>
              </p:ext>
            </p:extLst>
          </p:nvPr>
        </p:nvGraphicFramePr>
        <p:xfrm>
          <a:off x="1" y="1457325"/>
          <a:ext cx="12192000" cy="503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26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489429-C0BD-65AB-878E-5A58BA237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71" y="3794336"/>
            <a:ext cx="5242259" cy="19222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Nye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boilerrum</a:t>
            </a:r>
            <a:r>
              <a:rPr lang="en-US" sz="4800" dirty="0"/>
              <a:t> </a:t>
            </a:r>
            <a:r>
              <a:rPr lang="en-US" sz="4800" dirty="0" err="1"/>
              <a:t>i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afdeling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syd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synet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“med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veksler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”</a:t>
            </a:r>
          </a:p>
        </p:txBody>
      </p:sp>
      <p:sp>
        <p:nvSpPr>
          <p:cNvPr id="152" name="Freeform: Shape 144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5E787D4-2B1D-C927-E31A-6383A5BE56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4" r="-2" b="7877"/>
          <a:stretch/>
        </p:blipFill>
        <p:spPr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</p:spPr>
      </p:pic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Billede 5" descr="Et billede, der indeholder indendørs&#10;&#10;Automatisk genereret beskrivelse">
            <a:extLst>
              <a:ext uri="{FF2B5EF4-FFF2-40B4-BE49-F238E27FC236}">
                <a16:creationId xmlns:a16="http://schemas.microsoft.com/office/drawing/2014/main" id="{984EB461-B1E2-ECE3-0ECF-0B11113E91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4" r="1" b="13321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97605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0" name="Rectangle 163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65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ECF204F-3D36-2FA7-F1EF-7DB790F07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14267" r="14266" b="-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F361E0-B8DA-416E-9E2F-E80D4C0A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627636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Lækage i Nord</a:t>
            </a:r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D8B86DF7-C88D-4E8A-A921-DC0B4B8A9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785"/>
            <a:ext cx="4619621" cy="3957178"/>
          </a:xfrm>
        </p:spPr>
        <p:txBody>
          <a:bodyPr>
            <a:normAutofit/>
          </a:bodyPr>
          <a:lstStyle/>
          <a:p>
            <a:r>
              <a:rPr lang="da-DK" sz="2000">
                <a:solidFill>
                  <a:srgbClr val="FFFFFF"/>
                </a:solidFill>
              </a:rPr>
              <a:t>Lækage efter nye rør er taget i brug </a:t>
            </a:r>
          </a:p>
          <a:p>
            <a:endParaRPr lang="da-DK" sz="2000">
              <a:solidFill>
                <a:srgbClr val="FFFFFF"/>
              </a:solidFill>
            </a:endParaRPr>
          </a:p>
          <a:p>
            <a:endParaRPr lang="da-DK" sz="2000">
              <a:solidFill>
                <a:srgbClr val="FFFFFF"/>
              </a:solidFill>
            </a:endParaRPr>
          </a:p>
          <a:p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6" name="Billede 5" descr="Et billede, der indeholder indendørs, snavset, køkkenapparat, ovn&#10;&#10;Automatisk genereret beskrivelse">
            <a:extLst>
              <a:ext uri="{FF2B5EF4-FFF2-40B4-BE49-F238E27FC236}">
                <a16:creationId xmlns:a16="http://schemas.microsoft.com/office/drawing/2014/main" id="{E210EA8A-AE20-F381-32C0-43F171C2C1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r="27110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62104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 descr="Digital økonomisk graf">
            <a:extLst>
              <a:ext uri="{FF2B5EF4-FFF2-40B4-BE49-F238E27FC236}">
                <a16:creationId xmlns:a16="http://schemas.microsoft.com/office/drawing/2014/main" id="{C9C658F4-F0C2-6DBD-8178-E80B92397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8" t="6593" r="2967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F361E0-B8DA-416E-9E2F-E80D4C0A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da-DK" dirty="0"/>
              <a:t>Centralen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AF3AAE37-B362-4927-9579-849977371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da-DK" sz="1700" dirty="0"/>
          </a:p>
          <a:p>
            <a:r>
              <a:rPr lang="da-DK" sz="3200" dirty="0"/>
              <a:t>Afskrivnings ark gøres digitale</a:t>
            </a:r>
            <a:endParaRPr lang="da-DK" sz="1700" dirty="0"/>
          </a:p>
          <a:p>
            <a:endParaRPr lang="da-DK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0982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95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97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99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Billede 7">
            <a:extLst>
              <a:ext uri="{FF2B5EF4-FFF2-40B4-BE49-F238E27FC236}">
                <a16:creationId xmlns:a16="http://schemas.microsoft.com/office/drawing/2014/main" id="{820597BA-32B7-5C9E-000C-33E6C5DDCC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" r="-1" b="-1"/>
          <a:stretch/>
        </p:blipFill>
        <p:spPr>
          <a:xfrm>
            <a:off x="626590" y="317578"/>
            <a:ext cx="10851111" cy="3508437"/>
          </a:xfrm>
          <a:prstGeom prst="rect">
            <a:avLst/>
          </a:prstGeom>
        </p:spPr>
      </p:pic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34F361E0-B8DA-416E-9E2F-E80D4C0A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018137"/>
            <a:ext cx="4569060" cy="2129586"/>
          </a:xfrm>
          <a:noFill/>
        </p:spPr>
        <p:txBody>
          <a:bodyPr anchor="t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Udbygning af CTS systemet</a:t>
            </a:r>
            <a:endParaRPr lang="da-DK" sz="4800" dirty="0">
              <a:solidFill>
                <a:schemeClr val="bg1"/>
              </a:solidFill>
            </a:endParaRP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A67E84E3-114D-4B88-909A-0A542E56C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080" y="4018143"/>
            <a:ext cx="5674105" cy="2129599"/>
          </a:xfrm>
          <a:noFill/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da-DK" sz="1800">
              <a:solidFill>
                <a:schemeClr val="bg1"/>
              </a:solidFill>
            </a:endParaRPr>
          </a:p>
          <a:p>
            <a:r>
              <a:rPr lang="da-DK" sz="1800">
                <a:solidFill>
                  <a:schemeClr val="bg1"/>
                </a:solidFill>
              </a:rPr>
              <a:t>Forundersøgelse foretaget med henblik på bedre monitorering af objekter på centralen</a:t>
            </a:r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3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7892</TotalTime>
  <Words>334</Words>
  <Application>Microsoft Office PowerPoint</Application>
  <PresentationFormat>Widescreen</PresentationFormat>
  <Paragraphs>43</Paragraphs>
  <Slides>6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Status på fjernvarmedriften - nye aktiviteter </vt:lpstr>
      <vt:lpstr>Nye driftsaktiviteter – 2. halvår 2022</vt:lpstr>
      <vt:lpstr>Nye boilerrum i afdeling syd synet “med veksler”</vt:lpstr>
      <vt:lpstr>Lækage i Nord</vt:lpstr>
      <vt:lpstr>Centralen</vt:lpstr>
      <vt:lpstr>Udbygning af CTS systemet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Rie Krabsen</dc:creator>
  <cp:lastModifiedBy>Erik Christiansen</cp:lastModifiedBy>
  <cp:revision>39</cp:revision>
  <dcterms:created xsi:type="dcterms:W3CDTF">2021-06-14T06:32:01Z</dcterms:created>
  <dcterms:modified xsi:type="dcterms:W3CDTF">2022-12-07T14:52:24Z</dcterms:modified>
</cp:coreProperties>
</file>